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5"/>
  </p:notesMasterIdLst>
  <p:sldIdLst>
    <p:sldId id="256" r:id="rId2"/>
    <p:sldId id="267" r:id="rId3"/>
    <p:sldId id="271" r:id="rId4"/>
    <p:sldId id="272" r:id="rId5"/>
    <p:sldId id="283" r:id="rId6"/>
    <p:sldId id="284" r:id="rId7"/>
    <p:sldId id="285" r:id="rId8"/>
    <p:sldId id="286" r:id="rId9"/>
    <p:sldId id="281" r:id="rId10"/>
    <p:sldId id="273" r:id="rId11"/>
    <p:sldId id="274" r:id="rId12"/>
    <p:sldId id="282" r:id="rId13"/>
    <p:sldId id="270"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4" d="100"/>
          <a:sy n="64" d="100"/>
        </p:scale>
        <p:origin x="-996"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23C4361-ED3E-4381-BE87-7AA094A984FF}" type="datetimeFigureOut">
              <a:rPr lang="en-US" smtClean="0"/>
              <a:t>10/1/2017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E321D05-D9DB-4900-A91D-1898CB00CD1B}" type="slidenum">
              <a:rPr lang="en-US" smtClean="0"/>
              <a:t>‹#›</a:t>
            </a:fld>
            <a:endParaRPr lang="en-US"/>
          </a:p>
        </p:txBody>
      </p:sp>
    </p:spTree>
    <p:extLst>
      <p:ext uri="{BB962C8B-B14F-4D97-AF65-F5344CB8AC3E}">
        <p14:creationId xmlns:p14="http://schemas.microsoft.com/office/powerpoint/2010/main" val="30437628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a:solidFill>
                  <a:srgbClr val="FFFF00"/>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rgbClr val="FFFF0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5" name="Footer Placeholder 4"/>
          <p:cNvSpPr>
            <a:spLocks noGrp="1"/>
          </p:cNvSpPr>
          <p:nvPr>
            <p:ph type="ftr" sz="quarter" idx="11"/>
          </p:nvPr>
        </p:nvSpPr>
        <p:spPr/>
        <p:txBody>
          <a:bodyPr/>
          <a:lstStyle/>
          <a:p>
            <a:r>
              <a:rPr lang="en-US" dirty="0" smtClean="0"/>
              <a:t>IENG 461 – System Safety I</a:t>
            </a:r>
            <a:endParaRPr lang="en-US" dirty="0"/>
          </a:p>
        </p:txBody>
      </p:sp>
      <p:sp>
        <p:nvSpPr>
          <p:cNvPr id="6" name="Slide Number Placeholder 5"/>
          <p:cNvSpPr>
            <a:spLocks noGrp="1"/>
          </p:cNvSpPr>
          <p:nvPr>
            <p:ph type="sldNum" sz="quarter" idx="12"/>
          </p:nvPr>
        </p:nvSpPr>
        <p:spPr/>
        <p:txBody>
          <a:bodyPr/>
          <a:lstStyle/>
          <a:p>
            <a:fld id="{34589137-2B57-47AC-9ED4-F975CDD78E26}" type="slidenum">
              <a:rPr lang="en-US" smtClean="0"/>
              <a:t>‹#›</a:t>
            </a:fld>
            <a:endParaRPr lang="en-US" dirty="0"/>
          </a:p>
        </p:txBody>
      </p:sp>
    </p:spTree>
    <p:extLst>
      <p:ext uri="{BB962C8B-B14F-4D97-AF65-F5344CB8AC3E}">
        <p14:creationId xmlns:p14="http://schemas.microsoft.com/office/powerpoint/2010/main" val="2210079630"/>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FFFF00"/>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defRPr>
                <a:solidFill>
                  <a:srgbClr val="FFFF00"/>
                </a:solidFill>
              </a:defRPr>
            </a:lvl1pPr>
            <a:lvl2pPr>
              <a:defRPr>
                <a:solidFill>
                  <a:srgbClr val="FFFF00"/>
                </a:solidFill>
              </a:defRPr>
            </a:lvl2pPr>
            <a:lvl3pPr>
              <a:defRPr>
                <a:solidFill>
                  <a:srgbClr val="FFFF00"/>
                </a:solidFill>
              </a:defRPr>
            </a:lvl3pPr>
            <a:lvl4pPr>
              <a:defRPr>
                <a:solidFill>
                  <a:srgbClr val="FFFF00"/>
                </a:solidFill>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dirty="0" smtClean="0"/>
              <a:t>IENG 461 – System Safety I</a:t>
            </a:r>
            <a:endParaRPr lang="en-US" dirty="0"/>
          </a:p>
        </p:txBody>
      </p:sp>
      <p:sp>
        <p:nvSpPr>
          <p:cNvPr id="6" name="Slide Number Placeholder 5"/>
          <p:cNvSpPr>
            <a:spLocks noGrp="1"/>
          </p:cNvSpPr>
          <p:nvPr>
            <p:ph type="sldNum" sz="quarter" idx="12"/>
          </p:nvPr>
        </p:nvSpPr>
        <p:spPr/>
        <p:txBody>
          <a:bodyPr/>
          <a:lstStyle/>
          <a:p>
            <a:fld id="{34589137-2B57-47AC-9ED4-F975CDD78E26}" type="slidenum">
              <a:rPr lang="en-US" smtClean="0"/>
              <a:t>‹#›</a:t>
            </a:fld>
            <a:endParaRPr lang="en-US"/>
          </a:p>
        </p:txBody>
      </p:sp>
    </p:spTree>
    <p:extLst>
      <p:ext uri="{BB962C8B-B14F-4D97-AF65-F5344CB8AC3E}">
        <p14:creationId xmlns:p14="http://schemas.microsoft.com/office/powerpoint/2010/main" val="723405272"/>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r>
              <a:rPr lang="en-US" smtClean="0"/>
              <a:t>IENG 461 – System Safety I</a:t>
            </a:r>
            <a:endParaRPr lang="en-US"/>
          </a:p>
        </p:txBody>
      </p:sp>
      <p:sp>
        <p:nvSpPr>
          <p:cNvPr id="6" name="Slide Number Placeholder 5"/>
          <p:cNvSpPr>
            <a:spLocks noGrp="1"/>
          </p:cNvSpPr>
          <p:nvPr>
            <p:ph type="sldNum" sz="quarter" idx="12"/>
          </p:nvPr>
        </p:nvSpPr>
        <p:spPr/>
        <p:txBody>
          <a:bodyPr/>
          <a:lstStyle/>
          <a:p>
            <a:fld id="{34589137-2B57-47AC-9ED4-F975CDD78E26}" type="slidenum">
              <a:rPr lang="en-US" smtClean="0"/>
              <a:t>‹#›</a:t>
            </a:fld>
            <a:endParaRPr lang="en-US"/>
          </a:p>
        </p:txBody>
      </p:sp>
    </p:spTree>
    <p:extLst>
      <p:ext uri="{BB962C8B-B14F-4D97-AF65-F5344CB8AC3E}">
        <p14:creationId xmlns:p14="http://schemas.microsoft.com/office/powerpoint/2010/main" val="4550619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r>
              <a:rPr lang="en-US" smtClean="0"/>
              <a:t>IENG 461 – System Safety I</a:t>
            </a:r>
            <a:endParaRPr lang="en-US"/>
          </a:p>
        </p:txBody>
      </p:sp>
      <p:sp>
        <p:nvSpPr>
          <p:cNvPr id="7" name="Slide Number Placeholder 6"/>
          <p:cNvSpPr>
            <a:spLocks noGrp="1"/>
          </p:cNvSpPr>
          <p:nvPr>
            <p:ph type="sldNum" sz="quarter" idx="12"/>
          </p:nvPr>
        </p:nvSpPr>
        <p:spPr/>
        <p:txBody>
          <a:bodyPr/>
          <a:lstStyle/>
          <a:p>
            <a:fld id="{34589137-2B57-47AC-9ED4-F975CDD78E26}" type="slidenum">
              <a:rPr lang="en-US" smtClean="0"/>
              <a:t>‹#›</a:t>
            </a:fld>
            <a:endParaRPr lang="en-US"/>
          </a:p>
        </p:txBody>
      </p:sp>
    </p:spTree>
    <p:extLst>
      <p:ext uri="{BB962C8B-B14F-4D97-AF65-F5344CB8AC3E}">
        <p14:creationId xmlns:p14="http://schemas.microsoft.com/office/powerpoint/2010/main" val="2056442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r>
              <a:rPr lang="en-US" smtClean="0"/>
              <a:t>IENG 461 – System Safety I</a:t>
            </a:r>
            <a:endParaRPr lang="en-US"/>
          </a:p>
        </p:txBody>
      </p:sp>
      <p:sp>
        <p:nvSpPr>
          <p:cNvPr id="9" name="Slide Number Placeholder 8"/>
          <p:cNvSpPr>
            <a:spLocks noGrp="1"/>
          </p:cNvSpPr>
          <p:nvPr>
            <p:ph type="sldNum" sz="quarter" idx="12"/>
          </p:nvPr>
        </p:nvSpPr>
        <p:spPr/>
        <p:txBody>
          <a:bodyPr/>
          <a:lstStyle/>
          <a:p>
            <a:fld id="{34589137-2B57-47AC-9ED4-F975CDD78E26}" type="slidenum">
              <a:rPr lang="en-US" smtClean="0"/>
              <a:t>‹#›</a:t>
            </a:fld>
            <a:endParaRPr lang="en-US"/>
          </a:p>
        </p:txBody>
      </p:sp>
    </p:spTree>
    <p:extLst>
      <p:ext uri="{BB962C8B-B14F-4D97-AF65-F5344CB8AC3E}">
        <p14:creationId xmlns:p14="http://schemas.microsoft.com/office/powerpoint/2010/main" val="39163547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FFFF00"/>
                </a:solidFill>
              </a:defRPr>
            </a:lvl1pPr>
          </a:lstStyle>
          <a:p>
            <a:r>
              <a:rPr lang="en-US" smtClean="0"/>
              <a:t>Click to edit Master title style</a:t>
            </a:r>
            <a:endParaRPr lang="en-US" dirty="0"/>
          </a:p>
        </p:txBody>
      </p:sp>
      <p:sp>
        <p:nvSpPr>
          <p:cNvPr id="4" name="Footer Placeholder 3"/>
          <p:cNvSpPr>
            <a:spLocks noGrp="1"/>
          </p:cNvSpPr>
          <p:nvPr>
            <p:ph type="ftr" sz="quarter" idx="11"/>
          </p:nvPr>
        </p:nvSpPr>
        <p:spPr/>
        <p:txBody>
          <a:bodyPr/>
          <a:lstStyle>
            <a:lvl1pPr>
              <a:defRPr>
                <a:solidFill>
                  <a:schemeClr val="bg1"/>
                </a:solidFill>
              </a:defRPr>
            </a:lvl1pPr>
          </a:lstStyle>
          <a:p>
            <a:r>
              <a:rPr lang="en-US" dirty="0" smtClean="0"/>
              <a:t>IENG 461 – System Safety I</a:t>
            </a:r>
            <a:endParaRPr lang="en-US" dirty="0"/>
          </a:p>
        </p:txBody>
      </p:sp>
      <p:sp>
        <p:nvSpPr>
          <p:cNvPr id="5" name="Slide Number Placeholder 4"/>
          <p:cNvSpPr>
            <a:spLocks noGrp="1"/>
          </p:cNvSpPr>
          <p:nvPr>
            <p:ph type="sldNum" sz="quarter" idx="12"/>
          </p:nvPr>
        </p:nvSpPr>
        <p:spPr/>
        <p:txBody>
          <a:bodyPr/>
          <a:lstStyle/>
          <a:p>
            <a:fld id="{34589137-2B57-47AC-9ED4-F975CDD78E26}" type="slidenum">
              <a:rPr lang="en-US" smtClean="0"/>
              <a:t>‹#›</a:t>
            </a:fld>
            <a:endParaRPr lang="en-US"/>
          </a:p>
        </p:txBody>
      </p:sp>
    </p:spTree>
    <p:extLst>
      <p:ext uri="{BB962C8B-B14F-4D97-AF65-F5344CB8AC3E}">
        <p14:creationId xmlns:p14="http://schemas.microsoft.com/office/powerpoint/2010/main" val="875970049"/>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r>
              <a:rPr lang="en-US" smtClean="0"/>
              <a:t>IENG 461 – System Safety I</a:t>
            </a:r>
            <a:endParaRPr lang="en-US"/>
          </a:p>
        </p:txBody>
      </p:sp>
      <p:sp>
        <p:nvSpPr>
          <p:cNvPr id="4" name="Slide Number Placeholder 3"/>
          <p:cNvSpPr>
            <a:spLocks noGrp="1"/>
          </p:cNvSpPr>
          <p:nvPr>
            <p:ph type="sldNum" sz="quarter" idx="12"/>
          </p:nvPr>
        </p:nvSpPr>
        <p:spPr/>
        <p:txBody>
          <a:bodyPr/>
          <a:lstStyle/>
          <a:p>
            <a:fld id="{34589137-2B57-47AC-9ED4-F975CDD78E26}" type="slidenum">
              <a:rPr lang="en-US" smtClean="0"/>
              <a:t>‹#›</a:t>
            </a:fld>
            <a:endParaRPr lang="en-US"/>
          </a:p>
        </p:txBody>
      </p:sp>
    </p:spTree>
    <p:extLst>
      <p:ext uri="{BB962C8B-B14F-4D97-AF65-F5344CB8AC3E}">
        <p14:creationId xmlns:p14="http://schemas.microsoft.com/office/powerpoint/2010/main" val="40523879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r>
              <a:rPr lang="en-US" smtClean="0"/>
              <a:t>IENG 461 – System Safety I</a:t>
            </a:r>
            <a:endParaRPr lang="en-US"/>
          </a:p>
        </p:txBody>
      </p:sp>
      <p:sp>
        <p:nvSpPr>
          <p:cNvPr id="7" name="Slide Number Placeholder 6"/>
          <p:cNvSpPr>
            <a:spLocks noGrp="1"/>
          </p:cNvSpPr>
          <p:nvPr>
            <p:ph type="sldNum" sz="quarter" idx="12"/>
          </p:nvPr>
        </p:nvSpPr>
        <p:spPr/>
        <p:txBody>
          <a:bodyPr/>
          <a:lstStyle/>
          <a:p>
            <a:fld id="{34589137-2B57-47AC-9ED4-F975CDD78E26}" type="slidenum">
              <a:rPr lang="en-US" smtClean="0"/>
              <a:t>‹#›</a:t>
            </a:fld>
            <a:endParaRPr lang="en-US"/>
          </a:p>
        </p:txBody>
      </p:sp>
    </p:spTree>
    <p:extLst>
      <p:ext uri="{BB962C8B-B14F-4D97-AF65-F5344CB8AC3E}">
        <p14:creationId xmlns:p14="http://schemas.microsoft.com/office/powerpoint/2010/main" val="41748243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r>
              <a:rPr lang="en-US" smtClean="0"/>
              <a:t>IENG 461 – System Safety I</a:t>
            </a:r>
            <a:endParaRPr lang="en-US"/>
          </a:p>
        </p:txBody>
      </p:sp>
      <p:sp>
        <p:nvSpPr>
          <p:cNvPr id="7" name="Slide Number Placeholder 6"/>
          <p:cNvSpPr>
            <a:spLocks noGrp="1"/>
          </p:cNvSpPr>
          <p:nvPr>
            <p:ph type="sldNum" sz="quarter" idx="12"/>
          </p:nvPr>
        </p:nvSpPr>
        <p:spPr/>
        <p:txBody>
          <a:bodyPr/>
          <a:lstStyle/>
          <a:p>
            <a:fld id="{34589137-2B57-47AC-9ED4-F975CDD78E26}" type="slidenum">
              <a:rPr lang="en-US" smtClean="0"/>
              <a:t>‹#›</a:t>
            </a:fld>
            <a:endParaRPr lang="en-US"/>
          </a:p>
        </p:txBody>
      </p:sp>
    </p:spTree>
    <p:extLst>
      <p:ext uri="{BB962C8B-B14F-4D97-AF65-F5344CB8AC3E}">
        <p14:creationId xmlns:p14="http://schemas.microsoft.com/office/powerpoint/2010/main" val="36006111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r>
              <a:rPr lang="en-US" smtClean="0"/>
              <a:t>IENG 461 – System Safety I</a:t>
            </a:r>
            <a:endParaRPr lang="en-US"/>
          </a:p>
        </p:txBody>
      </p:sp>
      <p:sp>
        <p:nvSpPr>
          <p:cNvPr id="6" name="Slide Number Placeholder 5"/>
          <p:cNvSpPr>
            <a:spLocks noGrp="1"/>
          </p:cNvSpPr>
          <p:nvPr>
            <p:ph type="sldNum" sz="quarter" idx="12"/>
          </p:nvPr>
        </p:nvSpPr>
        <p:spPr/>
        <p:txBody>
          <a:bodyPr/>
          <a:lstStyle/>
          <a:p>
            <a:fld id="{34589137-2B57-47AC-9ED4-F975CDD78E26}" type="slidenum">
              <a:rPr lang="en-US" smtClean="0"/>
              <a:t>‹#›</a:t>
            </a:fld>
            <a:endParaRPr lang="en-US"/>
          </a:p>
        </p:txBody>
      </p:sp>
    </p:spTree>
    <p:extLst>
      <p:ext uri="{BB962C8B-B14F-4D97-AF65-F5344CB8AC3E}">
        <p14:creationId xmlns:p14="http://schemas.microsoft.com/office/powerpoint/2010/main" val="31248988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r>
              <a:rPr lang="en-US" smtClean="0"/>
              <a:t>IENG 461 – System Safety I</a:t>
            </a:r>
            <a:endParaRPr lang="en-US"/>
          </a:p>
        </p:txBody>
      </p:sp>
      <p:sp>
        <p:nvSpPr>
          <p:cNvPr id="6" name="Slide Number Placeholder 5"/>
          <p:cNvSpPr>
            <a:spLocks noGrp="1"/>
          </p:cNvSpPr>
          <p:nvPr>
            <p:ph type="sldNum" sz="quarter" idx="12"/>
          </p:nvPr>
        </p:nvSpPr>
        <p:spPr/>
        <p:txBody>
          <a:bodyPr/>
          <a:lstStyle/>
          <a:p>
            <a:fld id="{34589137-2B57-47AC-9ED4-F975CDD78E26}" type="slidenum">
              <a:rPr lang="en-US" smtClean="0"/>
              <a:t>‹#›</a:t>
            </a:fld>
            <a:endParaRPr lang="en-US"/>
          </a:p>
        </p:txBody>
      </p:sp>
    </p:spTree>
    <p:extLst>
      <p:ext uri="{BB962C8B-B14F-4D97-AF65-F5344CB8AC3E}">
        <p14:creationId xmlns:p14="http://schemas.microsoft.com/office/powerpoint/2010/main" val="2281427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IENG 461 – System Safety I</a:t>
            </a: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4589137-2B57-47AC-9ED4-F975CDD78E26}" type="slidenum">
              <a:rPr lang="en-US" smtClean="0"/>
              <a:t>‹#›</a:t>
            </a:fld>
            <a:endParaRPr lang="en-US"/>
          </a:p>
        </p:txBody>
      </p:sp>
    </p:spTree>
    <p:extLst>
      <p:ext uri="{BB962C8B-B14F-4D97-AF65-F5344CB8AC3E}">
        <p14:creationId xmlns:p14="http://schemas.microsoft.com/office/powerpoint/2010/main" val="346801872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sz="5400" dirty="0" smtClean="0"/>
              <a:t>IENG 461 – System Safety I</a:t>
            </a:r>
            <a:br>
              <a:rPr lang="en-US" sz="5400" dirty="0" smtClean="0"/>
            </a:br>
            <a:r>
              <a:rPr lang="en-US" dirty="0" smtClean="0"/>
              <a:t>Lecture 6 – Preliminary Hazard Analysis (PHA)</a:t>
            </a:r>
            <a:endParaRPr lang="en-US" dirty="0"/>
          </a:p>
        </p:txBody>
      </p:sp>
      <p:sp>
        <p:nvSpPr>
          <p:cNvPr id="3" name="Subtitle 2"/>
          <p:cNvSpPr>
            <a:spLocks noGrp="1"/>
          </p:cNvSpPr>
          <p:nvPr>
            <p:ph type="subTitle" idx="1"/>
          </p:nvPr>
        </p:nvSpPr>
        <p:spPr/>
        <p:txBody>
          <a:bodyPr/>
          <a:lstStyle/>
          <a:p>
            <a:r>
              <a:rPr lang="en-US" dirty="0" smtClean="0"/>
              <a:t>James R. Harris, Ph.D., P.E.</a:t>
            </a:r>
            <a:endParaRPr lang="en-US" dirty="0"/>
          </a:p>
        </p:txBody>
      </p:sp>
    </p:spTree>
    <p:extLst>
      <p:ext uri="{BB962C8B-B14F-4D97-AF65-F5344CB8AC3E}">
        <p14:creationId xmlns:p14="http://schemas.microsoft.com/office/powerpoint/2010/main" val="302919369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Preliminary Hazard Analysis</a:t>
            </a:r>
            <a:endParaRPr lang="en-US" dirty="0"/>
          </a:p>
        </p:txBody>
      </p:sp>
      <p:sp>
        <p:nvSpPr>
          <p:cNvPr id="3" name="Content Placeholder 2"/>
          <p:cNvSpPr>
            <a:spLocks noGrp="1"/>
          </p:cNvSpPr>
          <p:nvPr>
            <p:ph idx="1"/>
          </p:nvPr>
        </p:nvSpPr>
        <p:spPr/>
        <p:txBody>
          <a:bodyPr/>
          <a:lstStyle/>
          <a:p>
            <a:r>
              <a:rPr lang="en-US" dirty="0" smtClean="0"/>
              <a:t>Overview of tonight’s topics</a:t>
            </a:r>
          </a:p>
          <a:p>
            <a:pPr lvl="1"/>
            <a:r>
              <a:rPr lang="en-US" dirty="0" smtClean="0">
                <a:solidFill>
                  <a:schemeClr val="bg1"/>
                </a:solidFill>
              </a:rPr>
              <a:t>Background/history</a:t>
            </a:r>
          </a:p>
          <a:p>
            <a:pPr lvl="1"/>
            <a:r>
              <a:rPr lang="en-US" dirty="0" smtClean="0">
                <a:solidFill>
                  <a:schemeClr val="bg1"/>
                </a:solidFill>
              </a:rPr>
              <a:t>PHA execution</a:t>
            </a:r>
          </a:p>
          <a:p>
            <a:pPr lvl="1"/>
            <a:r>
              <a:rPr lang="en-US" dirty="0" smtClean="0">
                <a:solidFill>
                  <a:schemeClr val="bg1"/>
                </a:solidFill>
              </a:rPr>
              <a:t>Practical examples</a:t>
            </a:r>
          </a:p>
          <a:p>
            <a:pPr lvl="1"/>
            <a:r>
              <a:rPr lang="en-US" dirty="0" smtClean="0">
                <a:solidFill>
                  <a:schemeClr val="bg1"/>
                </a:solidFill>
              </a:rPr>
              <a:t>Homework #3 assignment</a:t>
            </a:r>
          </a:p>
          <a:p>
            <a:pPr lvl="1"/>
            <a:r>
              <a:rPr lang="en-US" dirty="0" smtClean="0">
                <a:solidFill>
                  <a:schemeClr val="bg1"/>
                </a:solidFill>
              </a:rPr>
              <a:t>Project </a:t>
            </a:r>
            <a:r>
              <a:rPr lang="en-US" dirty="0" smtClean="0">
                <a:solidFill>
                  <a:schemeClr val="bg1"/>
                </a:solidFill>
              </a:rPr>
              <a:t>discussion</a:t>
            </a:r>
          </a:p>
          <a:p>
            <a:pPr lvl="1"/>
            <a:r>
              <a:rPr lang="en-US" dirty="0" smtClean="0">
                <a:solidFill>
                  <a:schemeClr val="bg1"/>
                </a:solidFill>
              </a:rPr>
              <a:t>Exam 1 review</a:t>
            </a:r>
            <a:endParaRPr lang="en-US" dirty="0">
              <a:solidFill>
                <a:schemeClr val="bg1"/>
              </a:solidFill>
            </a:endParaRPr>
          </a:p>
        </p:txBody>
      </p:sp>
      <p:sp>
        <p:nvSpPr>
          <p:cNvPr id="4" name="Slide Number Placeholder 3"/>
          <p:cNvSpPr>
            <a:spLocks noGrp="1"/>
          </p:cNvSpPr>
          <p:nvPr>
            <p:ph type="sldNum" sz="quarter" idx="12"/>
          </p:nvPr>
        </p:nvSpPr>
        <p:spPr/>
        <p:txBody>
          <a:bodyPr/>
          <a:lstStyle/>
          <a:p>
            <a:fld id="{34589137-2B57-47AC-9ED4-F975CDD78E26}" type="slidenum">
              <a:rPr lang="en-US" smtClean="0"/>
              <a:t>2</a:t>
            </a:fld>
            <a:endParaRPr lang="en-US"/>
          </a:p>
        </p:txBody>
      </p:sp>
    </p:spTree>
    <p:extLst>
      <p:ext uri="{BB962C8B-B14F-4D97-AF65-F5344CB8AC3E}">
        <p14:creationId xmlns:p14="http://schemas.microsoft.com/office/powerpoint/2010/main" val="283241079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Preliminary Hazard Analysis</a:t>
            </a:r>
          </a:p>
        </p:txBody>
      </p:sp>
      <p:sp>
        <p:nvSpPr>
          <p:cNvPr id="3" name="Content Placeholder 2"/>
          <p:cNvSpPr>
            <a:spLocks noGrp="1"/>
          </p:cNvSpPr>
          <p:nvPr>
            <p:ph idx="1"/>
          </p:nvPr>
        </p:nvSpPr>
        <p:spPr/>
        <p:txBody>
          <a:bodyPr/>
          <a:lstStyle/>
          <a:p>
            <a:r>
              <a:rPr lang="en-US" sz="3600" dirty="0" smtClean="0">
                <a:solidFill>
                  <a:schemeClr val="bg1"/>
                </a:solidFill>
              </a:rPr>
              <a:t>Background</a:t>
            </a:r>
          </a:p>
          <a:p>
            <a:r>
              <a:rPr lang="en-US" dirty="0" smtClean="0"/>
              <a:t>MIL-STD 882 – beginning of system safety</a:t>
            </a:r>
          </a:p>
          <a:p>
            <a:pPr lvl="1"/>
            <a:r>
              <a:rPr lang="en-US" dirty="0" smtClean="0"/>
              <a:t>PHA is first analysis task</a:t>
            </a:r>
          </a:p>
          <a:p>
            <a:r>
              <a:rPr lang="en-US" dirty="0" smtClean="0"/>
              <a:t>Very preliminary tool – used early in design cycle</a:t>
            </a:r>
          </a:p>
          <a:p>
            <a:r>
              <a:rPr lang="en-US" dirty="0" smtClean="0"/>
              <a:t>Brainstorming concept</a:t>
            </a:r>
          </a:p>
          <a:p>
            <a:r>
              <a:rPr lang="en-US" dirty="0" smtClean="0"/>
              <a:t>More detailed analysis to follow…</a:t>
            </a:r>
            <a:endParaRPr lang="en-US" dirty="0"/>
          </a:p>
        </p:txBody>
      </p:sp>
      <p:sp>
        <p:nvSpPr>
          <p:cNvPr id="4" name="Slide Number Placeholder 3"/>
          <p:cNvSpPr>
            <a:spLocks noGrp="1"/>
          </p:cNvSpPr>
          <p:nvPr>
            <p:ph type="sldNum" sz="quarter" idx="12"/>
          </p:nvPr>
        </p:nvSpPr>
        <p:spPr/>
        <p:txBody>
          <a:bodyPr/>
          <a:lstStyle/>
          <a:p>
            <a:fld id="{34589137-2B57-47AC-9ED4-F975CDD78E26}" type="slidenum">
              <a:rPr lang="en-US" smtClean="0"/>
              <a:t>3</a:t>
            </a:fld>
            <a:endParaRPr lang="en-US"/>
          </a:p>
        </p:txBody>
      </p:sp>
    </p:spTree>
    <p:extLst>
      <p:ext uri="{BB962C8B-B14F-4D97-AF65-F5344CB8AC3E}">
        <p14:creationId xmlns:p14="http://schemas.microsoft.com/office/powerpoint/2010/main" val="120743401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Preliminary Hazard Analysis</a:t>
            </a:r>
          </a:p>
        </p:txBody>
      </p:sp>
      <p:sp>
        <p:nvSpPr>
          <p:cNvPr id="3" name="Content Placeholder 2"/>
          <p:cNvSpPr>
            <a:spLocks noGrp="1"/>
          </p:cNvSpPr>
          <p:nvPr>
            <p:ph idx="1"/>
          </p:nvPr>
        </p:nvSpPr>
        <p:spPr/>
        <p:txBody>
          <a:bodyPr>
            <a:normAutofit fontScale="92500" lnSpcReduction="10000"/>
          </a:bodyPr>
          <a:lstStyle/>
          <a:p>
            <a:r>
              <a:rPr lang="en-US" sz="3600" dirty="0" smtClean="0">
                <a:solidFill>
                  <a:schemeClr val="bg1"/>
                </a:solidFill>
              </a:rPr>
              <a:t>PHA execution</a:t>
            </a:r>
          </a:p>
          <a:p>
            <a:r>
              <a:rPr lang="en-US" dirty="0" smtClean="0"/>
              <a:t>Hazard list</a:t>
            </a:r>
            <a:endParaRPr lang="en-US" dirty="0"/>
          </a:p>
          <a:p>
            <a:pPr lvl="1"/>
            <a:r>
              <a:rPr lang="en-US" dirty="0" smtClean="0"/>
              <a:t>Mechanical, electrical, chemical, radiation, thermal, (biological)</a:t>
            </a:r>
          </a:p>
          <a:p>
            <a:r>
              <a:rPr lang="en-US" dirty="0" smtClean="0"/>
              <a:t>Determine</a:t>
            </a:r>
          </a:p>
          <a:p>
            <a:pPr lvl="1"/>
            <a:r>
              <a:rPr lang="en-US" dirty="0" smtClean="0"/>
              <a:t>Cause</a:t>
            </a:r>
          </a:p>
          <a:p>
            <a:pPr lvl="1"/>
            <a:r>
              <a:rPr lang="en-US" dirty="0" smtClean="0"/>
              <a:t>Consequence</a:t>
            </a:r>
          </a:p>
          <a:p>
            <a:pPr lvl="1"/>
            <a:r>
              <a:rPr lang="en-US" i="1" dirty="0" smtClean="0">
                <a:solidFill>
                  <a:schemeClr val="bg1"/>
                </a:solidFill>
              </a:rPr>
              <a:t>Initial risk (optional)</a:t>
            </a:r>
          </a:p>
          <a:p>
            <a:pPr lvl="1"/>
            <a:r>
              <a:rPr lang="en-US" dirty="0" smtClean="0"/>
              <a:t>Risk reduction measures</a:t>
            </a:r>
          </a:p>
          <a:p>
            <a:pPr lvl="1"/>
            <a:r>
              <a:rPr lang="en-US" i="1" dirty="0" smtClean="0">
                <a:solidFill>
                  <a:schemeClr val="bg1"/>
                </a:solidFill>
              </a:rPr>
              <a:t>Residual risk (optional)</a:t>
            </a:r>
            <a:endParaRPr lang="en-US" i="1" dirty="0">
              <a:solidFill>
                <a:schemeClr val="bg1"/>
              </a:solidFill>
            </a:endParaRPr>
          </a:p>
        </p:txBody>
      </p:sp>
      <p:sp>
        <p:nvSpPr>
          <p:cNvPr id="6" name="Slide Number Placeholder 5"/>
          <p:cNvSpPr>
            <a:spLocks noGrp="1"/>
          </p:cNvSpPr>
          <p:nvPr>
            <p:ph type="sldNum" sz="quarter" idx="12"/>
          </p:nvPr>
        </p:nvSpPr>
        <p:spPr/>
        <p:txBody>
          <a:bodyPr/>
          <a:lstStyle/>
          <a:p>
            <a:fld id="{34589137-2B57-47AC-9ED4-F975CDD78E26}" type="slidenum">
              <a:rPr lang="en-US" smtClean="0"/>
              <a:t>4</a:t>
            </a:fld>
            <a:endParaRPr lang="en-US"/>
          </a:p>
        </p:txBody>
      </p:sp>
    </p:spTree>
    <p:extLst>
      <p:ext uri="{BB962C8B-B14F-4D97-AF65-F5344CB8AC3E}">
        <p14:creationId xmlns:p14="http://schemas.microsoft.com/office/powerpoint/2010/main" val="405519546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Preliminary Hazard Analysis</a:t>
            </a:r>
          </a:p>
        </p:txBody>
      </p:sp>
      <p:sp>
        <p:nvSpPr>
          <p:cNvPr id="3" name="Content Placeholder 2"/>
          <p:cNvSpPr>
            <a:spLocks noGrp="1"/>
          </p:cNvSpPr>
          <p:nvPr>
            <p:ph idx="1"/>
          </p:nvPr>
        </p:nvSpPr>
        <p:spPr/>
        <p:txBody>
          <a:bodyPr/>
          <a:lstStyle/>
          <a:p>
            <a:r>
              <a:rPr lang="en-US" dirty="0" smtClean="0">
                <a:solidFill>
                  <a:schemeClr val="bg1"/>
                </a:solidFill>
              </a:rPr>
              <a:t>Expansion on basic hazard categories:</a:t>
            </a:r>
          </a:p>
          <a:p>
            <a:r>
              <a:rPr lang="en-US" dirty="0" smtClean="0">
                <a:solidFill>
                  <a:schemeClr val="bg1"/>
                </a:solidFill>
              </a:rPr>
              <a:t>Mechanical:</a:t>
            </a:r>
          </a:p>
          <a:p>
            <a:pPr lvl="1"/>
            <a:r>
              <a:rPr lang="en-US" dirty="0" smtClean="0"/>
              <a:t>Crushing surfaces</a:t>
            </a:r>
          </a:p>
          <a:p>
            <a:pPr lvl="1"/>
            <a:r>
              <a:rPr lang="en-US" dirty="0" smtClean="0"/>
              <a:t>Ejected parts/fragments</a:t>
            </a:r>
          </a:p>
          <a:p>
            <a:pPr lvl="1"/>
            <a:r>
              <a:rPr lang="en-US" dirty="0" smtClean="0"/>
              <a:t>Rotating equipment (in-running nip points)</a:t>
            </a:r>
          </a:p>
          <a:p>
            <a:pPr lvl="1"/>
            <a:r>
              <a:rPr lang="en-US" dirty="0" smtClean="0"/>
              <a:t>Sharp edges</a:t>
            </a:r>
          </a:p>
          <a:p>
            <a:pPr lvl="1"/>
            <a:r>
              <a:rPr lang="en-US" dirty="0" smtClean="0"/>
              <a:t>Stability</a:t>
            </a:r>
          </a:p>
        </p:txBody>
      </p:sp>
      <p:sp>
        <p:nvSpPr>
          <p:cNvPr id="4" name="Slide Number Placeholder 3"/>
          <p:cNvSpPr>
            <a:spLocks noGrp="1"/>
          </p:cNvSpPr>
          <p:nvPr>
            <p:ph type="sldNum" sz="quarter" idx="12"/>
          </p:nvPr>
        </p:nvSpPr>
        <p:spPr/>
        <p:txBody>
          <a:bodyPr/>
          <a:lstStyle/>
          <a:p>
            <a:fld id="{34589137-2B57-47AC-9ED4-F975CDD78E26}" type="slidenum">
              <a:rPr lang="en-US" smtClean="0"/>
              <a:t>5</a:t>
            </a:fld>
            <a:endParaRPr lang="en-US"/>
          </a:p>
        </p:txBody>
      </p:sp>
    </p:spTree>
    <p:extLst>
      <p:ext uri="{BB962C8B-B14F-4D97-AF65-F5344CB8AC3E}">
        <p14:creationId xmlns:p14="http://schemas.microsoft.com/office/powerpoint/2010/main" val="374056148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Preliminary Hazard Analysis</a:t>
            </a:r>
          </a:p>
        </p:txBody>
      </p:sp>
      <p:sp>
        <p:nvSpPr>
          <p:cNvPr id="3" name="Content Placeholder 2"/>
          <p:cNvSpPr>
            <a:spLocks noGrp="1"/>
          </p:cNvSpPr>
          <p:nvPr>
            <p:ph idx="1"/>
          </p:nvPr>
        </p:nvSpPr>
        <p:spPr/>
        <p:txBody>
          <a:bodyPr/>
          <a:lstStyle/>
          <a:p>
            <a:r>
              <a:rPr lang="en-US" dirty="0" smtClean="0">
                <a:solidFill>
                  <a:schemeClr val="bg1"/>
                </a:solidFill>
              </a:rPr>
              <a:t>Electrical:</a:t>
            </a:r>
          </a:p>
          <a:p>
            <a:pPr lvl="1"/>
            <a:r>
              <a:rPr lang="en-US" dirty="0" smtClean="0"/>
              <a:t>Arcing</a:t>
            </a:r>
          </a:p>
          <a:p>
            <a:pPr lvl="1"/>
            <a:r>
              <a:rPr lang="en-US" dirty="0" smtClean="0"/>
              <a:t>Electromagnetic interference</a:t>
            </a:r>
          </a:p>
          <a:p>
            <a:pPr lvl="1"/>
            <a:r>
              <a:rPr lang="en-US" dirty="0" smtClean="0"/>
              <a:t>Ignition of combustibles</a:t>
            </a:r>
          </a:p>
          <a:p>
            <a:pPr lvl="1"/>
            <a:r>
              <a:rPr lang="en-US" dirty="0" smtClean="0"/>
              <a:t>Power outage</a:t>
            </a:r>
          </a:p>
          <a:p>
            <a:pPr lvl="1"/>
            <a:r>
              <a:rPr lang="en-US" dirty="0" smtClean="0"/>
              <a:t>Shock</a:t>
            </a:r>
            <a:endParaRPr lang="en-US" dirty="0"/>
          </a:p>
        </p:txBody>
      </p:sp>
      <p:sp>
        <p:nvSpPr>
          <p:cNvPr id="4" name="Slide Number Placeholder 3"/>
          <p:cNvSpPr>
            <a:spLocks noGrp="1"/>
          </p:cNvSpPr>
          <p:nvPr>
            <p:ph type="sldNum" sz="quarter" idx="12"/>
          </p:nvPr>
        </p:nvSpPr>
        <p:spPr/>
        <p:txBody>
          <a:bodyPr/>
          <a:lstStyle/>
          <a:p>
            <a:fld id="{34589137-2B57-47AC-9ED4-F975CDD78E26}" type="slidenum">
              <a:rPr lang="en-US" smtClean="0"/>
              <a:t>6</a:t>
            </a:fld>
            <a:endParaRPr lang="en-US"/>
          </a:p>
        </p:txBody>
      </p:sp>
    </p:spTree>
    <p:extLst>
      <p:ext uri="{BB962C8B-B14F-4D97-AF65-F5344CB8AC3E}">
        <p14:creationId xmlns:p14="http://schemas.microsoft.com/office/powerpoint/2010/main" val="3659176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Preliminary Hazard Analysis</a:t>
            </a:r>
          </a:p>
        </p:txBody>
      </p:sp>
      <p:sp>
        <p:nvSpPr>
          <p:cNvPr id="3" name="Content Placeholder 2"/>
          <p:cNvSpPr>
            <a:spLocks noGrp="1"/>
          </p:cNvSpPr>
          <p:nvPr>
            <p:ph idx="1"/>
          </p:nvPr>
        </p:nvSpPr>
        <p:spPr/>
        <p:txBody>
          <a:bodyPr/>
          <a:lstStyle/>
          <a:p>
            <a:r>
              <a:rPr lang="en-US" dirty="0" smtClean="0">
                <a:solidFill>
                  <a:schemeClr val="bg1"/>
                </a:solidFill>
              </a:rPr>
              <a:t>Chemical</a:t>
            </a:r>
          </a:p>
          <a:p>
            <a:pPr lvl="1"/>
            <a:r>
              <a:rPr lang="en-US" dirty="0" smtClean="0"/>
              <a:t>Corrosion</a:t>
            </a:r>
          </a:p>
          <a:p>
            <a:pPr lvl="1"/>
            <a:r>
              <a:rPr lang="en-US" dirty="0" smtClean="0"/>
              <a:t>Exposure to aerosol</a:t>
            </a:r>
          </a:p>
          <a:p>
            <a:r>
              <a:rPr lang="en-US" dirty="0" smtClean="0">
                <a:solidFill>
                  <a:schemeClr val="bg1"/>
                </a:solidFill>
              </a:rPr>
              <a:t>Radiation</a:t>
            </a:r>
          </a:p>
          <a:p>
            <a:pPr lvl="1"/>
            <a:r>
              <a:rPr lang="en-US" dirty="0" smtClean="0"/>
              <a:t>Ionizing </a:t>
            </a:r>
          </a:p>
          <a:p>
            <a:pPr lvl="1"/>
            <a:r>
              <a:rPr lang="en-US" dirty="0" smtClean="0"/>
              <a:t>Nonionizing</a:t>
            </a:r>
          </a:p>
          <a:p>
            <a:endParaRPr lang="en-US" dirty="0" smtClean="0"/>
          </a:p>
        </p:txBody>
      </p:sp>
      <p:sp>
        <p:nvSpPr>
          <p:cNvPr id="4" name="Slide Number Placeholder 3"/>
          <p:cNvSpPr>
            <a:spLocks noGrp="1"/>
          </p:cNvSpPr>
          <p:nvPr>
            <p:ph type="sldNum" sz="quarter" idx="12"/>
          </p:nvPr>
        </p:nvSpPr>
        <p:spPr/>
        <p:txBody>
          <a:bodyPr/>
          <a:lstStyle/>
          <a:p>
            <a:fld id="{34589137-2B57-47AC-9ED4-F975CDD78E26}" type="slidenum">
              <a:rPr lang="en-US" smtClean="0"/>
              <a:t>7</a:t>
            </a:fld>
            <a:endParaRPr lang="en-US"/>
          </a:p>
        </p:txBody>
      </p:sp>
    </p:spTree>
    <p:extLst>
      <p:ext uri="{BB962C8B-B14F-4D97-AF65-F5344CB8AC3E}">
        <p14:creationId xmlns:p14="http://schemas.microsoft.com/office/powerpoint/2010/main" val="207448535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Preliminary Hazard Analysis</a:t>
            </a:r>
          </a:p>
        </p:txBody>
      </p:sp>
      <p:sp>
        <p:nvSpPr>
          <p:cNvPr id="3" name="Content Placeholder 2"/>
          <p:cNvSpPr>
            <a:spLocks noGrp="1"/>
          </p:cNvSpPr>
          <p:nvPr>
            <p:ph idx="1"/>
          </p:nvPr>
        </p:nvSpPr>
        <p:spPr/>
        <p:txBody>
          <a:bodyPr/>
          <a:lstStyle/>
          <a:p>
            <a:r>
              <a:rPr lang="en-US" dirty="0" smtClean="0">
                <a:solidFill>
                  <a:schemeClr val="bg1"/>
                </a:solidFill>
              </a:rPr>
              <a:t>Thermal</a:t>
            </a:r>
          </a:p>
          <a:p>
            <a:pPr lvl="1"/>
            <a:r>
              <a:rPr lang="en-US" dirty="0" smtClean="0"/>
              <a:t>Burns</a:t>
            </a:r>
          </a:p>
          <a:p>
            <a:pPr lvl="1"/>
            <a:r>
              <a:rPr lang="en-US" dirty="0" smtClean="0"/>
              <a:t>Elevated flammability</a:t>
            </a:r>
          </a:p>
          <a:p>
            <a:pPr lvl="1"/>
            <a:r>
              <a:rPr lang="en-US" dirty="0" smtClean="0"/>
              <a:t>Elevated gas/liquid pressure</a:t>
            </a:r>
          </a:p>
          <a:p>
            <a:pPr lvl="1"/>
            <a:r>
              <a:rPr lang="en-US" dirty="0" smtClean="0"/>
              <a:t>Elevated reactivity</a:t>
            </a:r>
          </a:p>
          <a:p>
            <a:pPr lvl="1"/>
            <a:r>
              <a:rPr lang="en-US" dirty="0" smtClean="0"/>
              <a:t>Elevated volatility</a:t>
            </a:r>
            <a:endParaRPr lang="en-US" dirty="0"/>
          </a:p>
        </p:txBody>
      </p:sp>
      <p:sp>
        <p:nvSpPr>
          <p:cNvPr id="4" name="Slide Number Placeholder 3"/>
          <p:cNvSpPr>
            <a:spLocks noGrp="1"/>
          </p:cNvSpPr>
          <p:nvPr>
            <p:ph type="sldNum" sz="quarter" idx="12"/>
          </p:nvPr>
        </p:nvSpPr>
        <p:spPr/>
        <p:txBody>
          <a:bodyPr/>
          <a:lstStyle/>
          <a:p>
            <a:fld id="{34589137-2B57-47AC-9ED4-F975CDD78E26}" type="slidenum">
              <a:rPr lang="en-US" smtClean="0"/>
              <a:t>8</a:t>
            </a:fld>
            <a:endParaRPr lang="en-US"/>
          </a:p>
        </p:txBody>
      </p:sp>
    </p:spTree>
    <p:extLst>
      <p:ext uri="{BB962C8B-B14F-4D97-AF65-F5344CB8AC3E}">
        <p14:creationId xmlns:p14="http://schemas.microsoft.com/office/powerpoint/2010/main" val="319432072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Preliminary Hazard Analysis</a:t>
            </a:r>
          </a:p>
        </p:txBody>
      </p:sp>
      <p:sp>
        <p:nvSpPr>
          <p:cNvPr id="3" name="Content Placeholder 2"/>
          <p:cNvSpPr>
            <a:spLocks noGrp="1"/>
          </p:cNvSpPr>
          <p:nvPr>
            <p:ph idx="1"/>
          </p:nvPr>
        </p:nvSpPr>
        <p:spPr/>
        <p:txBody>
          <a:bodyPr/>
          <a:lstStyle/>
          <a:p>
            <a:r>
              <a:rPr lang="en-US" dirty="0" smtClean="0">
                <a:solidFill>
                  <a:schemeClr val="bg1"/>
                </a:solidFill>
              </a:rPr>
              <a:t>Sources of information:</a:t>
            </a:r>
          </a:p>
          <a:p>
            <a:pPr lvl="1"/>
            <a:r>
              <a:rPr lang="en-US" dirty="0" smtClean="0"/>
              <a:t>Past incident reports</a:t>
            </a:r>
          </a:p>
          <a:p>
            <a:pPr lvl="1"/>
            <a:r>
              <a:rPr lang="en-US" dirty="0" smtClean="0"/>
              <a:t>Expert opinion (can include many disciplines…not just engineers!)</a:t>
            </a:r>
          </a:p>
          <a:p>
            <a:pPr lvl="1"/>
            <a:r>
              <a:rPr lang="en-US" dirty="0" smtClean="0"/>
              <a:t>External opinion (fresh eyes from outside the company)  --- </a:t>
            </a:r>
            <a:r>
              <a:rPr lang="en-US" i="1" dirty="0" smtClean="0"/>
              <a:t>(show checklist)</a:t>
            </a:r>
            <a:endParaRPr lang="en-US" dirty="0"/>
          </a:p>
        </p:txBody>
      </p:sp>
      <p:sp>
        <p:nvSpPr>
          <p:cNvPr id="4" name="Slide Number Placeholder 3"/>
          <p:cNvSpPr>
            <a:spLocks noGrp="1"/>
          </p:cNvSpPr>
          <p:nvPr>
            <p:ph type="sldNum" sz="quarter" idx="12"/>
          </p:nvPr>
        </p:nvSpPr>
        <p:spPr/>
        <p:txBody>
          <a:bodyPr/>
          <a:lstStyle/>
          <a:p>
            <a:fld id="{34589137-2B57-47AC-9ED4-F975CDD78E26}" type="slidenum">
              <a:rPr lang="en-US" smtClean="0"/>
              <a:t>9</a:t>
            </a:fld>
            <a:endParaRPr lang="en-US"/>
          </a:p>
        </p:txBody>
      </p:sp>
    </p:spTree>
    <p:extLst>
      <p:ext uri="{BB962C8B-B14F-4D97-AF65-F5344CB8AC3E}">
        <p14:creationId xmlns:p14="http://schemas.microsoft.com/office/powerpoint/2010/main" val="266838739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Preliminary Hazard </a:t>
            </a:r>
            <a:r>
              <a:rPr lang="en-US" dirty="0" smtClean="0"/>
              <a:t>Analysis</a:t>
            </a:r>
            <a:br>
              <a:rPr lang="en-US" dirty="0" smtClean="0"/>
            </a:br>
            <a:r>
              <a:rPr lang="en-US" dirty="0" smtClean="0"/>
              <a:t>Example:  PRT</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841533740"/>
              </p:ext>
            </p:extLst>
          </p:nvPr>
        </p:nvGraphicFramePr>
        <p:xfrm>
          <a:off x="533400" y="1600200"/>
          <a:ext cx="8229600" cy="4450080"/>
        </p:xfrm>
        <a:graphic>
          <a:graphicData uri="http://schemas.openxmlformats.org/drawingml/2006/table">
            <a:tbl>
              <a:tblPr firstRow="1" bandRow="1">
                <a:tableStyleId>{5C22544A-7EE6-4342-B048-85BDC9FD1C3A}</a:tableStyleId>
              </a:tblPr>
              <a:tblGrid>
                <a:gridCol w="1645920"/>
                <a:gridCol w="1645920"/>
                <a:gridCol w="1645920"/>
                <a:gridCol w="1645920"/>
                <a:gridCol w="1645920"/>
              </a:tblGrid>
              <a:tr h="660640">
                <a:tc>
                  <a:txBody>
                    <a:bodyPr/>
                    <a:lstStyle/>
                    <a:p>
                      <a:pPr algn="ctr"/>
                      <a:r>
                        <a:rPr lang="en-US" sz="2000" dirty="0" smtClean="0"/>
                        <a:t>Hazard</a:t>
                      </a:r>
                    </a:p>
                    <a:p>
                      <a:pPr algn="ctr"/>
                      <a:r>
                        <a:rPr lang="en-US" sz="2000" dirty="0" smtClean="0"/>
                        <a:t>(</a:t>
                      </a:r>
                      <a:r>
                        <a:rPr lang="en-US" sz="1800" i="1" dirty="0" smtClean="0"/>
                        <a:t>Mechanical</a:t>
                      </a:r>
                      <a:r>
                        <a:rPr lang="en-US" sz="2000" dirty="0" smtClean="0"/>
                        <a:t>)</a:t>
                      </a:r>
                      <a:endParaRPr lang="en-US" sz="2000" dirty="0"/>
                    </a:p>
                  </a:txBody>
                  <a:tcPr/>
                </a:tc>
                <a:tc>
                  <a:txBody>
                    <a:bodyPr/>
                    <a:lstStyle/>
                    <a:p>
                      <a:pPr algn="ctr"/>
                      <a:r>
                        <a:rPr lang="en-US" sz="2000" dirty="0" smtClean="0"/>
                        <a:t>Cause</a:t>
                      </a:r>
                      <a:endParaRPr lang="en-US" sz="2000" dirty="0"/>
                    </a:p>
                  </a:txBody>
                  <a:tcPr/>
                </a:tc>
                <a:tc>
                  <a:txBody>
                    <a:bodyPr/>
                    <a:lstStyle/>
                    <a:p>
                      <a:pPr algn="ctr"/>
                      <a:r>
                        <a:rPr lang="en-US" sz="2000" dirty="0" smtClean="0"/>
                        <a:t>Consequence</a:t>
                      </a:r>
                      <a:endParaRPr lang="en-US" sz="2000" dirty="0"/>
                    </a:p>
                  </a:txBody>
                  <a:tcPr/>
                </a:tc>
                <a:tc>
                  <a:txBody>
                    <a:bodyPr/>
                    <a:lstStyle/>
                    <a:p>
                      <a:pPr algn="ctr"/>
                      <a:r>
                        <a:rPr lang="en-US" sz="2000" dirty="0" smtClean="0"/>
                        <a:t>Risk</a:t>
                      </a:r>
                      <a:r>
                        <a:rPr lang="en-US" sz="2000" baseline="0" dirty="0" smtClean="0"/>
                        <a:t> reduction</a:t>
                      </a:r>
                      <a:endParaRPr lang="en-US" sz="2000" dirty="0"/>
                    </a:p>
                  </a:txBody>
                  <a:tcPr/>
                </a:tc>
                <a:tc>
                  <a:txBody>
                    <a:bodyPr/>
                    <a:lstStyle/>
                    <a:p>
                      <a:pPr algn="ctr"/>
                      <a:r>
                        <a:rPr lang="en-US" sz="2000" dirty="0" smtClean="0"/>
                        <a:t>Assigned</a:t>
                      </a:r>
                      <a:r>
                        <a:rPr lang="en-US" sz="2000" baseline="0" dirty="0" smtClean="0"/>
                        <a:t> to:</a:t>
                      </a:r>
                      <a:endParaRPr lang="en-US" sz="2000" dirty="0"/>
                    </a:p>
                  </a:txBody>
                  <a:tcPr/>
                </a:tc>
              </a:tr>
              <a:tr h="861705">
                <a:tc>
                  <a:txBody>
                    <a:bodyPr/>
                    <a:lstStyle/>
                    <a:p>
                      <a:r>
                        <a:rPr lang="en-US" dirty="0" smtClean="0"/>
                        <a:t>Pedestrian</a:t>
                      </a:r>
                      <a:r>
                        <a:rPr lang="en-US" baseline="0" dirty="0" smtClean="0"/>
                        <a:t> struck by car</a:t>
                      </a:r>
                      <a:endParaRPr lang="en-US" dirty="0"/>
                    </a:p>
                  </a:txBody>
                  <a:tcPr/>
                </a:tc>
                <a:tc>
                  <a:txBody>
                    <a:bodyPr/>
                    <a:lstStyle/>
                    <a:p>
                      <a:r>
                        <a:rPr lang="en-US" dirty="0" smtClean="0"/>
                        <a:t>Pedestrian on track</a:t>
                      </a:r>
                      <a:endParaRPr lang="en-US" dirty="0"/>
                    </a:p>
                  </a:txBody>
                  <a:tcPr/>
                </a:tc>
                <a:tc>
                  <a:txBody>
                    <a:bodyPr/>
                    <a:lstStyle/>
                    <a:p>
                      <a:r>
                        <a:rPr lang="en-US" dirty="0" smtClean="0"/>
                        <a:t>Death</a:t>
                      </a:r>
                      <a:endParaRPr lang="en-US" dirty="0"/>
                    </a:p>
                  </a:txBody>
                  <a:tcPr/>
                </a:tc>
                <a:tc>
                  <a:txBody>
                    <a:bodyPr/>
                    <a:lstStyle/>
                    <a:p>
                      <a:r>
                        <a:rPr lang="en-US" dirty="0" smtClean="0"/>
                        <a:t>(</a:t>
                      </a:r>
                      <a:r>
                        <a:rPr lang="en-US" u="sng" dirty="0" smtClean="0"/>
                        <a:t>Eliminate</a:t>
                      </a:r>
                      <a:r>
                        <a:rPr lang="en-US" dirty="0" smtClean="0"/>
                        <a:t>)</a:t>
                      </a:r>
                      <a:r>
                        <a:rPr lang="en-US" baseline="0" dirty="0" smtClean="0"/>
                        <a:t> </a:t>
                      </a:r>
                      <a:r>
                        <a:rPr lang="en-US" dirty="0" smtClean="0"/>
                        <a:t>Prevent</a:t>
                      </a:r>
                      <a:r>
                        <a:rPr lang="en-US" baseline="0" dirty="0" smtClean="0"/>
                        <a:t> unauthorized track access</a:t>
                      </a:r>
                    </a:p>
                    <a:p>
                      <a:r>
                        <a:rPr lang="en-US" baseline="0" dirty="0" smtClean="0"/>
                        <a:t>(</a:t>
                      </a:r>
                      <a:r>
                        <a:rPr lang="en-US" u="sng" baseline="0" dirty="0" err="1" smtClean="0"/>
                        <a:t>Eng</a:t>
                      </a:r>
                      <a:r>
                        <a:rPr lang="en-US" u="sng" baseline="0" dirty="0" smtClean="0"/>
                        <a:t> Control</a:t>
                      </a:r>
                      <a:r>
                        <a:rPr lang="en-US" baseline="0" dirty="0" smtClean="0"/>
                        <a:t>)</a:t>
                      </a:r>
                    </a:p>
                    <a:p>
                      <a:r>
                        <a:rPr lang="en-US" baseline="0" dirty="0" smtClean="0"/>
                        <a:t>Detect objects on track and prevent  car motion</a:t>
                      </a:r>
                      <a:endParaRPr lang="en-US" dirty="0"/>
                    </a:p>
                  </a:txBody>
                  <a:tcPr/>
                </a:tc>
                <a:tc>
                  <a:txBody>
                    <a:bodyPr/>
                    <a:lstStyle/>
                    <a:p>
                      <a:r>
                        <a:rPr lang="en-US" dirty="0" smtClean="0"/>
                        <a:t>Team 1</a:t>
                      </a:r>
                      <a:endParaRPr lang="en-US" dirty="0"/>
                    </a:p>
                  </a:txBody>
                  <a:tcPr/>
                </a:tc>
              </a:tr>
              <a:tr h="564211">
                <a:tc>
                  <a:txBody>
                    <a:bodyPr/>
                    <a:lstStyle/>
                    <a:p>
                      <a:r>
                        <a:rPr lang="en-US" dirty="0" smtClean="0"/>
                        <a:t>Rider</a:t>
                      </a:r>
                      <a:r>
                        <a:rPr lang="en-US" baseline="0" dirty="0" smtClean="0"/>
                        <a:t> struck by closing door</a:t>
                      </a:r>
                      <a:endParaRPr lang="en-US" dirty="0"/>
                    </a:p>
                  </a:txBody>
                  <a:tcPr/>
                </a:tc>
                <a:tc>
                  <a:txBody>
                    <a:bodyPr/>
                    <a:lstStyle/>
                    <a:p>
                      <a:r>
                        <a:rPr lang="en-US" dirty="0" smtClean="0"/>
                        <a:t>Rider</a:t>
                      </a:r>
                      <a:r>
                        <a:rPr lang="en-US" baseline="0" dirty="0" smtClean="0"/>
                        <a:t> unaware door is closing</a:t>
                      </a:r>
                      <a:endParaRPr lang="en-US" dirty="0"/>
                    </a:p>
                  </a:txBody>
                  <a:tcPr/>
                </a:tc>
                <a:tc>
                  <a:txBody>
                    <a:bodyPr/>
                    <a:lstStyle/>
                    <a:p>
                      <a:r>
                        <a:rPr lang="en-US" dirty="0" smtClean="0"/>
                        <a:t>Minor injury?</a:t>
                      </a:r>
                      <a:endParaRPr lang="en-US" dirty="0"/>
                    </a:p>
                  </a:txBody>
                  <a:tcPr/>
                </a:tc>
                <a:tc>
                  <a:txBody>
                    <a:bodyPr/>
                    <a:lstStyle/>
                    <a:p>
                      <a:r>
                        <a:rPr lang="en-US" dirty="0" smtClean="0"/>
                        <a:t>(</a:t>
                      </a:r>
                      <a:r>
                        <a:rPr lang="en-US" u="sng" dirty="0" smtClean="0"/>
                        <a:t>Admin Control</a:t>
                      </a:r>
                      <a:r>
                        <a:rPr lang="en-US" dirty="0" smtClean="0"/>
                        <a:t>)</a:t>
                      </a:r>
                    </a:p>
                    <a:p>
                      <a:r>
                        <a:rPr lang="en-US" dirty="0" smtClean="0"/>
                        <a:t>Announce door closing</a:t>
                      </a:r>
                      <a:endParaRPr lang="en-US" dirty="0"/>
                    </a:p>
                  </a:txBody>
                  <a:tcPr/>
                </a:tc>
                <a:tc>
                  <a:txBody>
                    <a:bodyPr/>
                    <a:lstStyle/>
                    <a:p>
                      <a:r>
                        <a:rPr lang="en-US" dirty="0" smtClean="0"/>
                        <a:t>Team 2</a:t>
                      </a:r>
                      <a:endParaRPr lang="en-US" dirty="0"/>
                    </a:p>
                  </a:txBody>
                  <a:tcPr/>
                </a:tc>
              </a:tr>
            </a:tbl>
          </a:graphicData>
        </a:graphic>
      </p:graphicFrame>
      <p:sp>
        <p:nvSpPr>
          <p:cNvPr id="3" name="TextBox 2"/>
          <p:cNvSpPr txBox="1"/>
          <p:nvPr/>
        </p:nvSpPr>
        <p:spPr>
          <a:xfrm>
            <a:off x="533400" y="6324600"/>
            <a:ext cx="6172200" cy="381000"/>
          </a:xfrm>
          <a:prstGeom prst="rect">
            <a:avLst/>
          </a:prstGeom>
          <a:noFill/>
        </p:spPr>
        <p:txBody>
          <a:bodyPr wrap="square" rtlCol="0">
            <a:spAutoFit/>
          </a:bodyPr>
          <a:lstStyle/>
          <a:p>
            <a:r>
              <a:rPr lang="en-US" dirty="0" smtClean="0">
                <a:solidFill>
                  <a:schemeClr val="bg1"/>
                </a:solidFill>
              </a:rPr>
              <a:t>Note that risk has not been estimated.</a:t>
            </a:r>
            <a:endParaRPr lang="en-US" dirty="0">
              <a:solidFill>
                <a:schemeClr val="bg1"/>
              </a:solidFill>
            </a:endParaRPr>
          </a:p>
        </p:txBody>
      </p:sp>
      <p:sp>
        <p:nvSpPr>
          <p:cNvPr id="5" name="Slide Number Placeholder 4"/>
          <p:cNvSpPr>
            <a:spLocks noGrp="1"/>
          </p:cNvSpPr>
          <p:nvPr>
            <p:ph type="sldNum" sz="quarter" idx="12"/>
          </p:nvPr>
        </p:nvSpPr>
        <p:spPr/>
        <p:txBody>
          <a:bodyPr/>
          <a:lstStyle/>
          <a:p>
            <a:fld id="{34589137-2B57-47AC-9ED4-F975CDD78E26}" type="slidenum">
              <a:rPr lang="en-US" smtClean="0"/>
              <a:t>10</a:t>
            </a:fld>
            <a:endParaRPr lang="en-US"/>
          </a:p>
        </p:txBody>
      </p:sp>
    </p:spTree>
    <p:extLst>
      <p:ext uri="{BB962C8B-B14F-4D97-AF65-F5344CB8AC3E}">
        <p14:creationId xmlns:p14="http://schemas.microsoft.com/office/powerpoint/2010/main" val="359706245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Preliminary Hazard </a:t>
            </a:r>
            <a:r>
              <a:rPr lang="en-US" dirty="0" smtClean="0"/>
              <a:t>Analysis</a:t>
            </a:r>
            <a:br>
              <a:rPr lang="en-US" dirty="0" smtClean="0"/>
            </a:br>
            <a:r>
              <a:rPr lang="en-US" dirty="0" smtClean="0"/>
              <a:t>Example:  Coffee maker</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070601815"/>
              </p:ext>
            </p:extLst>
          </p:nvPr>
        </p:nvGraphicFramePr>
        <p:xfrm>
          <a:off x="457200" y="2286000"/>
          <a:ext cx="8229600" cy="4293324"/>
        </p:xfrm>
        <a:graphic>
          <a:graphicData uri="http://schemas.openxmlformats.org/drawingml/2006/table">
            <a:tbl>
              <a:tblPr firstRow="1" bandRow="1">
                <a:tableStyleId>{5C22544A-7EE6-4342-B048-85BDC9FD1C3A}</a:tableStyleId>
              </a:tblPr>
              <a:tblGrid>
                <a:gridCol w="1645920"/>
                <a:gridCol w="1645920"/>
                <a:gridCol w="1645920"/>
                <a:gridCol w="1645920"/>
                <a:gridCol w="1645920"/>
              </a:tblGrid>
              <a:tr h="598714">
                <a:tc>
                  <a:txBody>
                    <a:bodyPr/>
                    <a:lstStyle/>
                    <a:p>
                      <a:pPr algn="ctr"/>
                      <a:r>
                        <a:rPr lang="en-US" sz="2000" dirty="0" smtClean="0"/>
                        <a:t>Hazard</a:t>
                      </a:r>
                      <a:endParaRPr lang="en-US" sz="2000" dirty="0"/>
                    </a:p>
                  </a:txBody>
                  <a:tcPr/>
                </a:tc>
                <a:tc>
                  <a:txBody>
                    <a:bodyPr/>
                    <a:lstStyle/>
                    <a:p>
                      <a:pPr algn="ctr"/>
                      <a:r>
                        <a:rPr lang="en-US" sz="2000" dirty="0" smtClean="0"/>
                        <a:t>Cause</a:t>
                      </a:r>
                      <a:endParaRPr lang="en-US" sz="2000" dirty="0"/>
                    </a:p>
                  </a:txBody>
                  <a:tcPr/>
                </a:tc>
                <a:tc>
                  <a:txBody>
                    <a:bodyPr/>
                    <a:lstStyle/>
                    <a:p>
                      <a:pPr algn="ctr"/>
                      <a:r>
                        <a:rPr lang="en-US" sz="2000" dirty="0" smtClean="0"/>
                        <a:t>Consequence</a:t>
                      </a:r>
                      <a:endParaRPr lang="en-US" sz="2000" dirty="0"/>
                    </a:p>
                  </a:txBody>
                  <a:tcPr/>
                </a:tc>
                <a:tc>
                  <a:txBody>
                    <a:bodyPr/>
                    <a:lstStyle/>
                    <a:p>
                      <a:pPr algn="ctr"/>
                      <a:r>
                        <a:rPr lang="en-US" sz="2000" dirty="0" smtClean="0"/>
                        <a:t>Risk</a:t>
                      </a:r>
                      <a:r>
                        <a:rPr lang="en-US" sz="2000" baseline="0" dirty="0" smtClean="0"/>
                        <a:t> reduction</a:t>
                      </a:r>
                      <a:endParaRPr lang="en-US" sz="2000" dirty="0"/>
                    </a:p>
                  </a:txBody>
                  <a:tcPr/>
                </a:tc>
                <a:tc>
                  <a:txBody>
                    <a:bodyPr/>
                    <a:lstStyle/>
                    <a:p>
                      <a:pPr algn="ctr"/>
                      <a:r>
                        <a:rPr lang="en-US" sz="2000" dirty="0" smtClean="0"/>
                        <a:t>Assigned</a:t>
                      </a:r>
                      <a:r>
                        <a:rPr lang="en-US" sz="2000" baseline="0" dirty="0" smtClean="0"/>
                        <a:t> to:</a:t>
                      </a:r>
                      <a:endParaRPr lang="en-US" sz="2000" dirty="0"/>
                    </a:p>
                  </a:txBody>
                  <a:tcPr/>
                </a:tc>
              </a:tr>
              <a:tr h="598714">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a:p>
                  </a:txBody>
                  <a:tcPr/>
                </a:tc>
              </a:tr>
              <a:tr h="598714">
                <a:tc>
                  <a:txBody>
                    <a:bodyPr/>
                    <a:lstStyle/>
                    <a:p>
                      <a:endParaRPr lang="en-US"/>
                    </a:p>
                  </a:txBody>
                  <a:tcPr/>
                </a:tc>
                <a:tc>
                  <a:txBody>
                    <a:bodyPr/>
                    <a:lstStyle/>
                    <a:p>
                      <a:endParaRPr lang="en-US" dirty="0"/>
                    </a:p>
                  </a:txBody>
                  <a:tcPr/>
                </a:tc>
                <a:tc>
                  <a:txBody>
                    <a:bodyPr/>
                    <a:lstStyle/>
                    <a:p>
                      <a:endParaRPr lang="en-US"/>
                    </a:p>
                  </a:txBody>
                  <a:tcPr/>
                </a:tc>
                <a:tc>
                  <a:txBody>
                    <a:bodyPr/>
                    <a:lstStyle/>
                    <a:p>
                      <a:endParaRPr lang="en-US"/>
                    </a:p>
                  </a:txBody>
                  <a:tcPr/>
                </a:tc>
                <a:tc>
                  <a:txBody>
                    <a:bodyPr/>
                    <a:lstStyle/>
                    <a:p>
                      <a:endParaRPr lang="en-US"/>
                    </a:p>
                  </a:txBody>
                  <a:tcPr/>
                </a:tc>
              </a:tr>
              <a:tr h="598714">
                <a:tc>
                  <a:txBody>
                    <a:bodyPr/>
                    <a:lstStyle/>
                    <a:p>
                      <a:endParaRPr lang="en-US"/>
                    </a:p>
                  </a:txBody>
                  <a:tcPr/>
                </a:tc>
                <a:tc>
                  <a:txBody>
                    <a:bodyPr/>
                    <a:lstStyle/>
                    <a:p>
                      <a:endParaRPr lang="en-US"/>
                    </a:p>
                  </a:txBody>
                  <a:tcPr/>
                </a:tc>
                <a:tc>
                  <a:txBody>
                    <a:bodyPr/>
                    <a:lstStyle/>
                    <a:p>
                      <a:endParaRPr lang="en-US" dirty="0"/>
                    </a:p>
                  </a:txBody>
                  <a:tcPr/>
                </a:tc>
                <a:tc>
                  <a:txBody>
                    <a:bodyPr/>
                    <a:lstStyle/>
                    <a:p>
                      <a:endParaRPr lang="en-US"/>
                    </a:p>
                  </a:txBody>
                  <a:tcPr/>
                </a:tc>
                <a:tc>
                  <a:txBody>
                    <a:bodyPr/>
                    <a:lstStyle/>
                    <a:p>
                      <a:endParaRPr lang="en-US"/>
                    </a:p>
                  </a:txBody>
                  <a:tcPr/>
                </a:tc>
              </a:tr>
              <a:tr h="598714">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r>
              <a:tr h="598714">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r>
              <a:tr h="598714">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tc>
              </a:tr>
            </a:tbl>
          </a:graphicData>
        </a:graphic>
      </p:graphicFrame>
      <p:sp>
        <p:nvSpPr>
          <p:cNvPr id="3" name="Slide Number Placeholder 2"/>
          <p:cNvSpPr>
            <a:spLocks noGrp="1"/>
          </p:cNvSpPr>
          <p:nvPr>
            <p:ph type="sldNum" sz="quarter" idx="12"/>
          </p:nvPr>
        </p:nvSpPr>
        <p:spPr/>
        <p:txBody>
          <a:bodyPr/>
          <a:lstStyle/>
          <a:p>
            <a:fld id="{34589137-2B57-47AC-9ED4-F975CDD78E26}" type="slidenum">
              <a:rPr lang="en-US" smtClean="0"/>
              <a:t>11</a:t>
            </a:fld>
            <a:endParaRPr lang="en-US"/>
          </a:p>
        </p:txBody>
      </p:sp>
    </p:spTree>
    <p:extLst>
      <p:ext uri="{BB962C8B-B14F-4D97-AF65-F5344CB8AC3E}">
        <p14:creationId xmlns:p14="http://schemas.microsoft.com/office/powerpoint/2010/main" val="4119629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Preliminary Hazard Analysis</a:t>
            </a:r>
          </a:p>
        </p:txBody>
      </p:sp>
      <p:sp>
        <p:nvSpPr>
          <p:cNvPr id="3" name="Content Placeholder 2"/>
          <p:cNvSpPr>
            <a:spLocks noGrp="1"/>
          </p:cNvSpPr>
          <p:nvPr>
            <p:ph idx="1"/>
          </p:nvPr>
        </p:nvSpPr>
        <p:spPr/>
        <p:txBody>
          <a:bodyPr/>
          <a:lstStyle/>
          <a:p>
            <a:r>
              <a:rPr lang="en-US" sz="3600" b="1" dirty="0" smtClean="0">
                <a:solidFill>
                  <a:schemeClr val="bg1"/>
                </a:solidFill>
              </a:rPr>
              <a:t>Summary</a:t>
            </a:r>
          </a:p>
          <a:p>
            <a:r>
              <a:rPr lang="en-US" dirty="0" smtClean="0"/>
              <a:t>PHA comes early in the designing phase – not many details needed</a:t>
            </a:r>
          </a:p>
          <a:p>
            <a:r>
              <a:rPr lang="en-US" dirty="0" smtClean="0"/>
              <a:t>Team approach is important</a:t>
            </a:r>
          </a:p>
          <a:p>
            <a:r>
              <a:rPr lang="en-US" dirty="0" smtClean="0"/>
              <a:t>Work through the general categories of hazards</a:t>
            </a:r>
          </a:p>
          <a:p>
            <a:endParaRPr lang="en-US" dirty="0"/>
          </a:p>
        </p:txBody>
      </p:sp>
      <p:sp>
        <p:nvSpPr>
          <p:cNvPr id="4" name="Slide Number Placeholder 3"/>
          <p:cNvSpPr>
            <a:spLocks noGrp="1"/>
          </p:cNvSpPr>
          <p:nvPr>
            <p:ph type="sldNum" sz="quarter" idx="12"/>
          </p:nvPr>
        </p:nvSpPr>
        <p:spPr/>
        <p:txBody>
          <a:bodyPr/>
          <a:lstStyle/>
          <a:p>
            <a:fld id="{34589137-2B57-47AC-9ED4-F975CDD78E26}" type="slidenum">
              <a:rPr lang="en-US" smtClean="0"/>
              <a:t>12</a:t>
            </a:fld>
            <a:endParaRPr lang="en-US"/>
          </a:p>
        </p:txBody>
      </p:sp>
    </p:spTree>
    <p:extLst>
      <p:ext uri="{BB962C8B-B14F-4D97-AF65-F5344CB8AC3E}">
        <p14:creationId xmlns:p14="http://schemas.microsoft.com/office/powerpoint/2010/main" val="375215127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Preliminary Hazard Analysis</a:t>
            </a:r>
          </a:p>
        </p:txBody>
      </p:sp>
      <p:sp>
        <p:nvSpPr>
          <p:cNvPr id="3" name="Content Placeholder 2"/>
          <p:cNvSpPr>
            <a:spLocks noGrp="1"/>
          </p:cNvSpPr>
          <p:nvPr>
            <p:ph idx="1"/>
          </p:nvPr>
        </p:nvSpPr>
        <p:spPr/>
        <p:txBody>
          <a:bodyPr>
            <a:normAutofit fontScale="77500" lnSpcReduction="20000"/>
          </a:bodyPr>
          <a:lstStyle/>
          <a:p>
            <a:r>
              <a:rPr lang="en-US" dirty="0" smtClean="0"/>
              <a:t>Preview of next week</a:t>
            </a:r>
          </a:p>
          <a:p>
            <a:pPr lvl="1"/>
            <a:r>
              <a:rPr lang="en-US" dirty="0" smtClean="0">
                <a:solidFill>
                  <a:schemeClr val="bg1"/>
                </a:solidFill>
              </a:rPr>
              <a:t>NO CLASS NEXT WEEK…Fault Tree Analysis and Failure Modes and Effects Analysis the next week</a:t>
            </a:r>
            <a:endParaRPr lang="en-US" dirty="0" smtClean="0">
              <a:solidFill>
                <a:schemeClr val="bg1"/>
              </a:solidFill>
            </a:endParaRPr>
          </a:p>
          <a:p>
            <a:r>
              <a:rPr lang="en-US" dirty="0" smtClean="0"/>
              <a:t>Homework 3:  Part 1: </a:t>
            </a:r>
            <a:r>
              <a:rPr lang="en-US" dirty="0" smtClean="0">
                <a:solidFill>
                  <a:schemeClr val="bg1"/>
                </a:solidFill>
              </a:rPr>
              <a:t>Pick </a:t>
            </a:r>
            <a:r>
              <a:rPr lang="en-US" dirty="0" smtClean="0">
                <a:solidFill>
                  <a:schemeClr val="bg1"/>
                </a:solidFill>
              </a:rPr>
              <a:t>4 </a:t>
            </a:r>
            <a:r>
              <a:rPr lang="en-US" dirty="0" smtClean="0">
                <a:solidFill>
                  <a:schemeClr val="bg1"/>
                </a:solidFill>
              </a:rPr>
              <a:t>products or systems you are familiar with and perform a PHA for each product.  Consider hazards from all of the general categories (mechanical, electrical…) we have discussed.  In the risk reduction column, make suggestions from two levels of hazard control hierarchy.  </a:t>
            </a:r>
            <a:r>
              <a:rPr lang="en-US" dirty="0"/>
              <a:t>Part 2:</a:t>
            </a:r>
            <a:r>
              <a:rPr lang="en-US" dirty="0" smtClean="0">
                <a:solidFill>
                  <a:schemeClr val="bg1"/>
                </a:solidFill>
              </a:rPr>
              <a:t> Turn in one paragraph describing the product or process you will use for your class project.  Due by </a:t>
            </a:r>
            <a:r>
              <a:rPr lang="en-US" dirty="0" smtClean="0">
                <a:solidFill>
                  <a:schemeClr val="bg1"/>
                </a:solidFill>
              </a:rPr>
              <a:t>email (filename </a:t>
            </a:r>
            <a:r>
              <a:rPr lang="en-US" i="1" dirty="0" smtClean="0">
                <a:solidFill>
                  <a:schemeClr val="bg1"/>
                </a:solidFill>
              </a:rPr>
              <a:t>lastname_HW3) </a:t>
            </a:r>
            <a:r>
              <a:rPr lang="en-US" dirty="0" smtClean="0">
                <a:solidFill>
                  <a:schemeClr val="bg1"/>
                </a:solidFill>
              </a:rPr>
              <a:t>before</a:t>
            </a:r>
            <a:r>
              <a:rPr lang="en-US" i="1" dirty="0" smtClean="0">
                <a:solidFill>
                  <a:schemeClr val="bg1"/>
                </a:solidFill>
              </a:rPr>
              <a:t> </a:t>
            </a:r>
            <a:r>
              <a:rPr lang="en-US" u="sng" dirty="0" smtClean="0">
                <a:solidFill>
                  <a:schemeClr val="bg1"/>
                </a:solidFill>
              </a:rPr>
              <a:t>5:30pm</a:t>
            </a:r>
            <a:r>
              <a:rPr lang="en-US" dirty="0" smtClean="0">
                <a:solidFill>
                  <a:schemeClr val="bg1"/>
                </a:solidFill>
              </a:rPr>
              <a:t>, </a:t>
            </a:r>
            <a:r>
              <a:rPr lang="en-US" u="sng" dirty="0" smtClean="0">
                <a:solidFill>
                  <a:schemeClr val="bg1"/>
                </a:solidFill>
              </a:rPr>
              <a:t>Oct. </a:t>
            </a:r>
            <a:r>
              <a:rPr lang="en-US" u="sng" dirty="0" smtClean="0">
                <a:solidFill>
                  <a:schemeClr val="bg1"/>
                </a:solidFill>
              </a:rPr>
              <a:t>17</a:t>
            </a:r>
            <a:endParaRPr lang="en-US" u="sng" dirty="0" smtClean="0">
              <a:solidFill>
                <a:schemeClr val="bg1"/>
              </a:solidFill>
            </a:endParaRPr>
          </a:p>
          <a:p>
            <a:r>
              <a:rPr lang="en-US" dirty="0" smtClean="0"/>
              <a:t>Questions?</a:t>
            </a:r>
            <a:endParaRPr lang="en-US" dirty="0"/>
          </a:p>
        </p:txBody>
      </p:sp>
      <p:sp>
        <p:nvSpPr>
          <p:cNvPr id="4" name="Slide Number Placeholder 3"/>
          <p:cNvSpPr>
            <a:spLocks noGrp="1"/>
          </p:cNvSpPr>
          <p:nvPr>
            <p:ph type="sldNum" sz="quarter" idx="12"/>
          </p:nvPr>
        </p:nvSpPr>
        <p:spPr/>
        <p:txBody>
          <a:bodyPr/>
          <a:lstStyle/>
          <a:p>
            <a:fld id="{34589137-2B57-47AC-9ED4-F975CDD78E26}" type="slidenum">
              <a:rPr lang="en-US" smtClean="0"/>
              <a:t>13</a:t>
            </a:fld>
            <a:endParaRPr lang="en-US"/>
          </a:p>
        </p:txBody>
      </p:sp>
    </p:spTree>
    <p:extLst>
      <p:ext uri="{BB962C8B-B14F-4D97-AF65-F5344CB8AC3E}">
        <p14:creationId xmlns:p14="http://schemas.microsoft.com/office/powerpoint/2010/main" val="2100496321"/>
      </p:ext>
    </p:extLst>
  </p:cSld>
  <p:clrMapOvr>
    <a:masterClrMapping/>
  </p:clrMapOvr>
  <p:timing>
    <p:tnLst>
      <p:par>
        <p:cTn id="1" dur="indefinite" restart="never" nodeType="tmRoot"/>
      </p:par>
    </p:tnLst>
  </p:timing>
</p:sld>
</file>

<file path=ppt/theme/theme1.xml><?xml version="1.0" encoding="utf-8"?>
<a:theme xmlns:a="http://schemas.openxmlformats.org/drawingml/2006/main" name="IENG461_master">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w="76200">
          <a:solidFill>
            <a:srgbClr val="FF0000"/>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IENG461_master</Template>
  <TotalTime>3073</TotalTime>
  <Words>440</Words>
  <Application>Microsoft Office PowerPoint</Application>
  <PresentationFormat>On-screen Show (4:3)</PresentationFormat>
  <Paragraphs>110</Paragraphs>
  <Slides>13</Slides>
  <Notes>0</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IENG461_master</vt:lpstr>
      <vt:lpstr>IENG 461 – System Safety I Lecture 6 – Preliminary Hazard Analysis (PHA)</vt:lpstr>
      <vt:lpstr>Preliminary Hazard Analysis</vt:lpstr>
      <vt:lpstr>Preliminary Hazard Analysis</vt:lpstr>
      <vt:lpstr>Preliminary Hazard Analysis</vt:lpstr>
      <vt:lpstr>Preliminary Hazard Analysis</vt:lpstr>
      <vt:lpstr>Preliminary Hazard Analysis</vt:lpstr>
      <vt:lpstr>Preliminary Hazard Analysis</vt:lpstr>
      <vt:lpstr>Preliminary Hazard Analysis</vt:lpstr>
      <vt:lpstr>Preliminary Hazard Analysis</vt:lpstr>
      <vt:lpstr>Preliminary Hazard Analysis Example:  PRT</vt:lpstr>
      <vt:lpstr>Preliminary Hazard Analysis Example:  Coffee maker</vt:lpstr>
      <vt:lpstr>Preliminary Hazard Analysis</vt:lpstr>
      <vt:lpstr>Preliminary Hazard Analysis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IENG 461 – System Safety I</dc:title>
  <dc:creator>Jim</dc:creator>
  <cp:lastModifiedBy>Jim</cp:lastModifiedBy>
  <cp:revision>213</cp:revision>
  <dcterms:created xsi:type="dcterms:W3CDTF">2013-07-04T18:23:52Z</dcterms:created>
  <dcterms:modified xsi:type="dcterms:W3CDTF">2017-10-01T23:23:06Z</dcterms:modified>
</cp:coreProperties>
</file>